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97"/>
  </p:notesMasterIdLst>
  <p:sldIdLst>
    <p:sldId id="256" r:id="rId2"/>
    <p:sldId id="258" r:id="rId3"/>
    <p:sldId id="260" r:id="rId4"/>
    <p:sldId id="384" r:id="rId5"/>
    <p:sldId id="393" r:id="rId6"/>
    <p:sldId id="394" r:id="rId7"/>
    <p:sldId id="392" r:id="rId8"/>
    <p:sldId id="391" r:id="rId9"/>
    <p:sldId id="397" r:id="rId10"/>
    <p:sldId id="396" r:id="rId11"/>
    <p:sldId id="395" r:id="rId12"/>
    <p:sldId id="401" r:id="rId13"/>
    <p:sldId id="399" r:id="rId14"/>
    <p:sldId id="402" r:id="rId15"/>
    <p:sldId id="404" r:id="rId16"/>
    <p:sldId id="390" r:id="rId17"/>
    <p:sldId id="406" r:id="rId18"/>
    <p:sldId id="407" r:id="rId19"/>
    <p:sldId id="408" r:id="rId20"/>
    <p:sldId id="409" r:id="rId21"/>
    <p:sldId id="428" r:id="rId22"/>
    <p:sldId id="405" r:id="rId23"/>
    <p:sldId id="430" r:id="rId24"/>
    <p:sldId id="431" r:id="rId25"/>
    <p:sldId id="432" r:id="rId26"/>
    <p:sldId id="433" r:id="rId27"/>
    <p:sldId id="435" r:id="rId28"/>
    <p:sldId id="434" r:id="rId29"/>
    <p:sldId id="400" r:id="rId30"/>
    <p:sldId id="429" r:id="rId31"/>
    <p:sldId id="412" r:id="rId32"/>
    <p:sldId id="413" r:id="rId33"/>
    <p:sldId id="414" r:id="rId34"/>
    <p:sldId id="436" r:id="rId35"/>
    <p:sldId id="437" r:id="rId36"/>
    <p:sldId id="410" r:id="rId37"/>
    <p:sldId id="411" r:id="rId38"/>
    <p:sldId id="385" r:id="rId39"/>
    <p:sldId id="386" r:id="rId40"/>
    <p:sldId id="387" r:id="rId41"/>
    <p:sldId id="388" r:id="rId42"/>
    <p:sldId id="389" r:id="rId43"/>
    <p:sldId id="416" r:id="rId44"/>
    <p:sldId id="417" r:id="rId45"/>
    <p:sldId id="418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426" r:id="rId54"/>
    <p:sldId id="427" r:id="rId55"/>
    <p:sldId id="438" r:id="rId56"/>
    <p:sldId id="439" r:id="rId57"/>
    <p:sldId id="440" r:id="rId58"/>
    <p:sldId id="441" r:id="rId59"/>
    <p:sldId id="442" r:id="rId60"/>
    <p:sldId id="443" r:id="rId61"/>
    <p:sldId id="444" r:id="rId62"/>
    <p:sldId id="445" r:id="rId63"/>
    <p:sldId id="446" r:id="rId64"/>
    <p:sldId id="447" r:id="rId65"/>
    <p:sldId id="448" r:id="rId66"/>
    <p:sldId id="449" r:id="rId67"/>
    <p:sldId id="450" r:id="rId68"/>
    <p:sldId id="451" r:id="rId69"/>
    <p:sldId id="452" r:id="rId70"/>
    <p:sldId id="453" r:id="rId71"/>
    <p:sldId id="454" r:id="rId72"/>
    <p:sldId id="455" r:id="rId73"/>
    <p:sldId id="456" r:id="rId74"/>
    <p:sldId id="457" r:id="rId75"/>
    <p:sldId id="459" r:id="rId76"/>
    <p:sldId id="460" r:id="rId77"/>
    <p:sldId id="461" r:id="rId78"/>
    <p:sldId id="462" r:id="rId79"/>
    <p:sldId id="463" r:id="rId80"/>
    <p:sldId id="464" r:id="rId81"/>
    <p:sldId id="465" r:id="rId82"/>
    <p:sldId id="466" r:id="rId83"/>
    <p:sldId id="467" r:id="rId84"/>
    <p:sldId id="468" r:id="rId85"/>
    <p:sldId id="469" r:id="rId86"/>
    <p:sldId id="470" r:id="rId87"/>
    <p:sldId id="471" r:id="rId88"/>
    <p:sldId id="472" r:id="rId89"/>
    <p:sldId id="473" r:id="rId90"/>
    <p:sldId id="474" r:id="rId91"/>
    <p:sldId id="475" r:id="rId92"/>
    <p:sldId id="476" r:id="rId93"/>
    <p:sldId id="477" r:id="rId94"/>
    <p:sldId id="300" r:id="rId95"/>
    <p:sldId id="268" r:id="rId96"/>
  </p:sldIdLst>
  <p:sldSz cx="9144000" cy="6858000" type="screen4x3"/>
  <p:notesSz cx="6858000" cy="9144000"/>
  <p:embeddedFontLst>
    <p:embeddedFont>
      <p:font typeface="Roboto" pitchFamily="2" charset="0"/>
      <p:regular r:id="rId98"/>
      <p:bold r:id="rId99"/>
      <p:italic r:id="rId100"/>
      <p:boldItalic r:id="rId101"/>
    </p:embeddedFont>
    <p:embeddedFont>
      <p:font typeface="Calibri" pitchFamily="34" charset="0"/>
      <p:regular r:id="rId102"/>
      <p:bold r:id="rId103"/>
      <p:italic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912" autoAdjust="0"/>
    <p:restoredTop sz="94660"/>
  </p:normalViewPr>
  <p:slideViewPr>
    <p:cSldViewPr snapToGrid="0">
      <p:cViewPr>
        <p:scale>
          <a:sx n="90" d="100"/>
          <a:sy n="90" d="100"/>
        </p:scale>
        <p:origin x="-2430" y="-5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6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7" name="Google Shape;2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t>95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4364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onts.googl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google-webfonts-helper.herokuapp.com/font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font2web.com/" TargetMode="External"/><Relationship Id="rId4" Type="http://schemas.openxmlformats.org/officeDocument/2006/relationships/hyperlink" Target="https://www.fontsquirrel.com/tools/webfont-generato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htmlbook.ru/css3-na-primerakh/radialnyi-gradien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olorzilla.com/gradient-editor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schools.com/cssref/playit.asp?filename=playcss_transform_rotate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w3schools.com/cssref/playit.asp?filename=playcss_transform_translat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necolas.github.io/normalize.css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schools.com/cssref/playit.asp?filename=playcss_transform_scal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w3schools.com/cssref/playit.asp?filename=playcss_transform_skewy" TargetMode="External"/><Relationship Id="rId5" Type="http://schemas.openxmlformats.org/officeDocument/2006/relationships/hyperlink" Target="http://www.w3schools.com/cssref/playit.asp?filename=playcss_transform_skewx" TargetMode="External"/><Relationship Id="rId4" Type="http://schemas.openxmlformats.org/officeDocument/2006/relationships/hyperlink" Target="http://www.w3schools.com/cssref/playit.asp?filename=playcss_transform_skew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hpargalkablog.ru/2011/09/transform-css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htmlbook.ru/css/transition-timing-function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mbm.ru/blog/kontent/bezopasnyie-shriftyi.html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torage.com/blog/about-font-face-part-one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hyperlink" Target="http://htmlbook.ru/css3-na-primerakh/radialnyi-gradient" TargetMode="External"/><Relationship Id="rId4" Type="http://schemas.openxmlformats.org/officeDocument/2006/relationships/hyperlink" Target="https://fontstorage.com/blog/about-font-face-part-two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r>
              <a:rPr lang="ru-RU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&amp; CSS</a:t>
            </a:r>
            <a:endParaRPr sz="10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Как</a:t>
            </a:r>
            <a:r>
              <a:rPr lang="uk-UA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подключить</a:t>
            </a:r>
            <a:r>
              <a:rPr lang="uk-UA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шрифт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Как подключить шрифт из библиотеки шрифтов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Google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latin typeface="Roboto" pitchFamily="2" charset="0"/>
                <a:ea typeface="Roboto" pitchFamily="2" charset="0"/>
                <a:hlinkClick r:id="rId4"/>
              </a:rPr>
              <a:t>https://fonts.google.com/</a:t>
            </a:r>
            <a:endParaRPr lang="pl-PL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Минус такого подключение – загрузка внешнего файла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Шрифт локально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Лучше шрифт подключать локально.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Для этого предварительно нужно его скачать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Один из множества сервисов, где можно скачать шрифт, и получить готовый 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CSS 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код для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его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использования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hlinkClick r:id="rId4"/>
              </a:rPr>
              <a:t>http://google-webfonts-helper.herokuapp.com/fonts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@font-face</a:t>
            </a:r>
            <a:endParaRPr lang="ru-RU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@font-face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font-family: "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Roboto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src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local("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Roboto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Regular"),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url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("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roboto.woff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") format("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woff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");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url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("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roboto.woff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") format("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woff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");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font-weight: normal;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font-style: normal;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Как использовать шрифт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fr-FR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font-family: "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Roboto</a:t>
            </a:r>
            <a:r>
              <a:rPr lang="fr-FR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", "Arial", sans-serif;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 использовании нужно указывать и стандартные шрифты, которые будут отображаться, если шрифт недоступен или не поддерживается старым браузером.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Через запятую можно указывать несколько шрифтов, и если первый недоступен, будет применен второй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Нет нужного формата?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таком случае из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ttf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шрифта можно сделать нужные для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веба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форматы.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Сервисы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fr-FR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hlinkClick r:id="rId4"/>
              </a:rPr>
              <a:t>https://www.fontsquirrel.com/tools/webfont-generator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hlinkClick r:id="rId5"/>
              </a:rPr>
              <a:t>http://www.font2web.com/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3148642"/>
            <a:ext cx="8288326" cy="1811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Свойства фонов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400" dirty="0" err="1" smtClean="0">
                <a:latin typeface="Roboto" charset="0"/>
                <a:ea typeface="Roboto" charset="0"/>
              </a:rPr>
              <a:t>Свойства</a:t>
            </a:r>
            <a:r>
              <a:rPr lang="uk-UA" sz="4400" dirty="0" smtClean="0">
                <a:latin typeface="Roboto" charset="0"/>
                <a:ea typeface="Roboto" charset="0"/>
              </a:rPr>
              <a:t> фона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background-color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background-image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background-repeat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background-position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background-attachment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Несколько фонов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url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("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img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1.png") no-repeat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url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("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img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2.png") repeat-x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0%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0%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url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("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img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3.png")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repeat-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y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Размер фона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background-size: auto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auto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   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background-size: 100px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background-size: 100px 200px</a:t>
            </a:r>
            <a:endParaRPr lang="en-US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background-size: </a:t>
            </a:r>
            <a:r>
              <a:rPr lang="pl-PL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contain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   </a:t>
            </a:r>
            <a:endParaRPr lang="pl-PL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Сохраняя пропорции, картинка будет вписана в блок.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Но не заполнит его полностью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417600" y="1562346"/>
            <a:ext cx="4279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Сергей </a:t>
            </a:r>
            <a:r>
              <a:rPr lang="ru-RU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Скубида</a:t>
            </a:r>
            <a:endParaRPr sz="3000" b="1" i="0" u="none" strike="noStrike" cap="none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-143101" y="2250275"/>
            <a:ext cx="4447681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en-US" sz="1800" i="0" u="none" strike="noStrike" cap="none" dirty="0" err="1">
                <a:latin typeface="Roboto" charset="0"/>
                <a:ea typeface="Roboto" charset="0"/>
                <a:cs typeface="Roboto"/>
                <a:sym typeface="Roboto"/>
              </a:rPr>
              <a:t>Инструктор</a:t>
            </a:r>
            <a:r>
              <a:rPr lang="en-US" sz="1800" i="0" u="none" strike="noStrike" cap="none" dirty="0"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en-US" sz="1800" b="1" i="0" u="none" strike="noStrike" cap="none" dirty="0">
                <a:latin typeface="Roboto" charset="0"/>
                <a:ea typeface="Roboto" charset="0"/>
                <a:cs typeface="Roboto"/>
                <a:sym typeface="Roboto"/>
              </a:rPr>
              <a:t>IT Education Academy</a:t>
            </a:r>
            <a:endParaRPr sz="1800">
              <a:latin typeface="Roboto" charset="0"/>
              <a:ea typeface="Roboto" charset="0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smtClean="0">
                <a:latin typeface="Roboto" charset="0"/>
                <a:ea typeface="Roboto" charset="0"/>
              </a:rPr>
              <a:t>Front-end developer в </a:t>
            </a:r>
            <a:r>
              <a:rPr lang="pl-PL" sz="1800" b="1" dirty="0" smtClean="0">
                <a:latin typeface="Roboto" charset="0"/>
                <a:ea typeface="Roboto" charset="0"/>
              </a:rPr>
              <a:t>E100</a:t>
            </a:r>
            <a:endParaRPr sz="1800" b="1" i="0" u="none" strike="noStrike" cap="none" smtClean="0">
              <a:latin typeface="Roboto" charset="0"/>
              <a:ea typeface="Roboto" charset="0"/>
              <a:cs typeface="Calibri"/>
              <a:sym typeface="Calibri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ДАННЫЕ</a:t>
            </a:r>
            <a:endParaRPr sz="17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pl-PL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s.skubida.itea</a:t>
            </a:r>
            <a:r>
              <a:rPr lang="en-US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pl-PL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gmail.com</a:t>
            </a:r>
            <a:endParaRPr sz="15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18" y="754272"/>
            <a:ext cx="2113356" cy="2665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background-size: </a:t>
            </a:r>
            <a:r>
              <a:rPr lang="pl-PL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cover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   </a:t>
            </a:r>
            <a:endParaRPr lang="pl-PL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Сохраняя пропорции, картинка заполнит весь блок; какая-то часть картинки будет обрезана.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3148642"/>
            <a:ext cx="8288326" cy="1811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Градиенты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background-image: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background-image: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linear-gradient(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#0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000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00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#ff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000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);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 умолчанию градиент будет сверху – вниз.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Первое значение у функции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linear-gradient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это цвет сверху, второе </a:t>
            </a:r>
            <a:r>
              <a:rPr lang="ru-RU" sz="28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–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цвет снизу. Переход будет равномерный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Направление градиента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linear-gradient(to right, #ff0000, #000000);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 помощи ключевых слов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to right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to left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to top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to bottom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задавать направление градиента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Градиент по диагонали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комбинировать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to right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bottom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сделать градиент по диагонали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Направление в градусах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Вместо ключевых слов можно использовать градусы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linear-gradient(90deg,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#ffff00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#ff0000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);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Распределение цвета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после цвета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через пробел указать число в % или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green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0%, yellow 100%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будет центральная часть цвета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linear-gradient(to right,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red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70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%,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green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100%);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linear-gradient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(red 50%, green 50%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);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Радиальный градиент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radial-gradient(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red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green)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Настроек много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Более подробнее читаем самостоятельно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hlinkClick r:id="rId4"/>
              </a:rPr>
              <a:t>http://htmlbook.ru/css3-na-primerakh/radialnyi-gradient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Генератор градиентов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hlinkClick r:id="rId4"/>
              </a:rPr>
              <a:t>https://www.colorzilla.com/gradient-editor/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3174521"/>
            <a:ext cx="8288326" cy="214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uk-UA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Скругление</a:t>
            </a:r>
            <a:r>
              <a:rPr lang="uk-UA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углов</a:t>
            </a:r>
            <a:endParaRPr lang="uk-UA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1466850"/>
            <a:ext cx="3867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36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План Занятия</a:t>
            </a:r>
            <a:endParaRPr sz="33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199" y="2343149"/>
            <a:ext cx="4968816" cy="398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800" dirty="0" smtClean="0"/>
              <a:t>Подключение </a:t>
            </a:r>
            <a:r>
              <a:rPr lang="pl-PL" sz="1800" dirty="0" smtClean="0"/>
              <a:t>css </a:t>
            </a:r>
            <a:r>
              <a:rPr lang="ru-RU" sz="1800" dirty="0" smtClean="0"/>
              <a:t>файлов</a:t>
            </a:r>
          </a:p>
          <a:p>
            <a:pPr lvl="0"/>
            <a:r>
              <a:rPr lang="ru-RU" sz="1800" dirty="0" smtClean="0"/>
              <a:t>Нормализация стилей</a:t>
            </a:r>
          </a:p>
          <a:p>
            <a:pPr lvl="0"/>
            <a:r>
              <a:rPr lang="ru-RU" sz="1800" dirty="0" smtClean="0"/>
              <a:t>Работа со шрифтами</a:t>
            </a:r>
          </a:p>
          <a:p>
            <a:pPr lvl="0"/>
            <a:r>
              <a:rPr lang="ru-RU" sz="1800" dirty="0" smtClean="0"/>
              <a:t>Тени для блока и текста</a:t>
            </a:r>
          </a:p>
          <a:p>
            <a:pPr lvl="0"/>
            <a:r>
              <a:rPr lang="ru-RU" sz="1800" dirty="0" smtClean="0"/>
              <a:t>Округление углов у блока</a:t>
            </a:r>
          </a:p>
          <a:p>
            <a:pPr lvl="0"/>
            <a:r>
              <a:rPr lang="ru-RU" sz="1800" dirty="0" smtClean="0"/>
              <a:t>Свойства </a:t>
            </a:r>
            <a:r>
              <a:rPr lang="pl-PL" sz="1800" dirty="0" smtClean="0"/>
              <a:t>2D </a:t>
            </a:r>
            <a:r>
              <a:rPr lang="ru-RU" sz="1800" dirty="0" smtClean="0"/>
              <a:t>трансформаций</a:t>
            </a:r>
          </a:p>
          <a:p>
            <a:pPr lvl="0"/>
            <a:r>
              <a:rPr lang="ru-RU" sz="1800" dirty="0" smtClean="0"/>
              <a:t>Свойства</a:t>
            </a:r>
            <a:r>
              <a:rPr lang="uk-UA" sz="1800" dirty="0" smtClean="0"/>
              <a:t> </a:t>
            </a:r>
            <a:r>
              <a:rPr lang="ru-RU" sz="1800" dirty="0" smtClean="0"/>
              <a:t>перемещений</a:t>
            </a:r>
            <a:endParaRPr lang="pl-PL" sz="1800" dirty="0" smtClean="0"/>
          </a:p>
          <a:p>
            <a:pPr lvl="0"/>
            <a:r>
              <a:rPr lang="ru-RU" sz="1800" dirty="0" smtClean="0"/>
              <a:t>Анимации</a:t>
            </a:r>
          </a:p>
          <a:p>
            <a:pPr lvl="0"/>
            <a:endParaRPr lang="ru-RU" sz="1800" dirty="0" smtClean="0"/>
          </a:p>
          <a:p>
            <a:pPr lvl="0"/>
            <a:endParaRPr lang="ru-RU" sz="1800" dirty="0" smtClean="0"/>
          </a:p>
          <a:p>
            <a:pPr lvl="0"/>
            <a:endParaRPr lang="pl-PL" sz="1800" dirty="0" smtClean="0"/>
          </a:p>
        </p:txBody>
      </p:sp>
      <p:sp>
        <p:nvSpPr>
          <p:cNvPr id="173" name="Shape 173"/>
          <p:cNvSpPr/>
          <p:nvPr/>
        </p:nvSpPr>
        <p:spPr>
          <a:xfrm>
            <a:off x="5627415" y="4185075"/>
            <a:ext cx="51900" cy="97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627411" y="4186280"/>
            <a:ext cx="51900" cy="488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rt_Line\Desktop\nauk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7045" y="1519149"/>
            <a:ext cx="2942210" cy="450208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border-radius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border-radius: 10px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Сделает округление всех углов блока с радиусом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10px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border-radius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указывать от 1 до 4-х параметров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Первый параметр – верхний левый угол.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Дальше по часовой стрелке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border-radius: 10px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20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30px 40px;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border-radius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border-radius: 10px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Рисунок 8" descr="Без-имени-10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848" y="2819130"/>
            <a:ext cx="1990725" cy="29622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border-radius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34574"/>
            <a:ext cx="8175090" cy="357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border-radius: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50%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endParaRPr lang="uk-UA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Чтобы сделать круг из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квадратного изображения, не обязательно использовать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можно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указать в %. Если блоку пропорционально изменить размер, картинка останется круглой.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Рисунок 9" descr="Без-имени-1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354" y="1902663"/>
            <a:ext cx="1990725" cy="20002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Радиус по 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x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и 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y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34574"/>
            <a:ext cx="8175090" cy="357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Управляя разным радиусом для осей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x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и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y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можно сделать радиус в виде эллипса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border-radius: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/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20px;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–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 горизонтали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–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 вертикали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Радиус по 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x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и 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y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34574"/>
            <a:ext cx="8175090" cy="357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указать для каждого угла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border-radius: 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100px 0 100px 0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/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30px 0 30px 0;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3174521"/>
            <a:ext cx="8288326" cy="214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Тень для текста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text-shadow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Тень для текста. 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text-shadow: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20</a:t>
            </a:r>
            <a:r>
              <a:rPr lang="en-US" sz="32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30</a:t>
            </a:r>
            <a:r>
              <a:rPr lang="en-US" sz="3200" dirty="0" err="1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#333333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text-shadow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text-shadow: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20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30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#333333;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Первое значение*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это смещении тени по горизонтали.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+ вправо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 влево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text-shadow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text-shadow: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20</a:t>
            </a:r>
            <a:r>
              <a:rPr lang="en-US" sz="32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30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#333333;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Второе значение*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это смещение тени по вертикали.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+ вниз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 вверх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Два и более 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CSS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файла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Существует два способа подключить несколько С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SS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файлов к 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HTML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-документу. 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indent="-45720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Внутри основного С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SS </a:t>
            </a:r>
          </a:p>
          <a:p>
            <a:pPr indent="-45720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@import url('file.css‘);</a:t>
            </a:r>
          </a:p>
          <a:p>
            <a:pPr indent="-45720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indent="-45720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Внутри 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HTML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можно вставлять несколько тегов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&lt;link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</a:p>
          <a:p>
            <a:pPr indent="-45720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&lt;link 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href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="file.css" 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rel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="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stylesheet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“&gt;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text-shadow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text-shadow: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20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30</a:t>
            </a:r>
            <a:r>
              <a:rPr lang="en-US" sz="3200" dirty="0" err="1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#333333;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Третье значение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это радиус размытия.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значение можно не указывать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text-shadow: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20</a:t>
            </a:r>
            <a:r>
              <a:rPr lang="en-US" sz="32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#333333;</a:t>
            </a: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text-shadow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text-shadow: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20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30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#333333;</a:t>
            </a:r>
            <a:endParaRPr lang="ru-RU" sz="3200" dirty="0" smtClean="0">
              <a:solidFill>
                <a:srgbClr val="7030A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Четвертое значение  </a:t>
            </a:r>
            <a:r>
              <a:rPr lang="ru-RU" sz="32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цвет тени.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значение можно не указывать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(тогда цвет тени будет такой же, как цвет текста)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text-shadow: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20</a:t>
            </a:r>
            <a:r>
              <a:rPr lang="en-US" sz="32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text-shadow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задавать сколько угодно теней для одного блока, через запятую: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text-shadow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4px 3px 0px #fff3cd</a:t>
            </a:r>
            <a:r>
              <a:rPr lang="ru-RU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                9px 8px 0px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rgba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(0,0,0,0.15)</a:t>
            </a:r>
            <a:r>
              <a:rPr lang="ru-RU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3174521"/>
            <a:ext cx="8288326" cy="214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Тень для блока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box-shadow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10px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0px </a:t>
            </a:r>
            <a:r>
              <a:rPr lang="pl-PL" sz="3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3</a:t>
            </a:r>
            <a:r>
              <a:rPr lang="en-US" sz="3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0px </a:t>
            </a:r>
            <a:r>
              <a:rPr lang="pl-PL" sz="32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40px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rgba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(255,0,0,0.5);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10px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смещение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по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x</a:t>
            </a:r>
            <a:endParaRPr lang="uk-UA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0px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–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смещение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по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y</a:t>
            </a: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3</a:t>
            </a:r>
            <a:r>
              <a:rPr lang="pl-PL" sz="3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0px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размытие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 умолчанию 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4</a:t>
            </a:r>
            <a:r>
              <a:rPr lang="pl-PL" sz="32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0px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растяжение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 умолчанию 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box-shadow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указывать только один параметр,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нужно сделать только смещение по горизонтали</a:t>
            </a: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box-shadow: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box-shadow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нужно сделать только смещение по вертикали, тогда запись будет такой: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box-shadow: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0 20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box-shadow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сделать только размытие, тогда вот так: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box-shadow: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0 0 30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box-shadow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4-тый параметр </a:t>
            </a:r>
            <a:r>
              <a:rPr lang="ru-RU" sz="32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растяжения.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Мы должны указать, насколько тень должна быть больше блока.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Например: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box-shadow: 0 0 0 10px rgba(0,0,0,0.5);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Тень будет больше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блока на 10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box-shadow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Смещение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 обеим осям и растяжение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могут быть отрицательными.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Размытие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 может быть отрицательным</a:t>
            </a: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Два и более 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CSS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файла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Иерархия соблюдается. Важнее тот блок свойств, который описан в файле ниже.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Следует помнить, что оба варианта подключения не являются хорошим решением.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идеальной ситуации к сайту должен подключаться один файл стилей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box-shadow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Цвет тени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любом формате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цвет тени не указан, тень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будет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такого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цвета, как свойство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color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для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данного блока</a:t>
            </a: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box-shadow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начало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всех параметров можно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добавить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ключевое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слово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inset </a:t>
            </a:r>
            <a:endParaRPr lang="uk-UA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Тогда тень будет внутренней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inset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10px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0px </a:t>
            </a:r>
            <a:r>
              <a:rPr lang="pl-PL" sz="3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3</a:t>
            </a:r>
            <a:r>
              <a:rPr lang="en-US" sz="3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0px </a:t>
            </a:r>
            <a:r>
              <a:rPr lang="pl-PL" sz="32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40px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#ff0000;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Несколько теней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box-shadow: 10px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10px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rgba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(255,0,0,0.5)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,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		      20px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20px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0 0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rgba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(0,0,0,0.5)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Рамки при помощи теней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box-shadow: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0 0 0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red;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ситуация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x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когда блоку нужно сделать несколько рамок, можно применить тень. Без размытия, без смещения, задать только растяжение.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Тени не занимают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место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Любая тень не занимает место на странице и другие блоки не видят теней.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Даже если вы имитируете рамку при помощи теней, другие блоки такую рамку видеть не будут, в отличие от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3174521"/>
            <a:ext cx="8288326" cy="214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 </a:t>
            </a:r>
            <a:r>
              <a:rPr lang="uk-UA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трансформации</a:t>
            </a:r>
            <a:endParaRPr lang="ru-RU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Поворот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transform: rotate(45deg);</a:t>
            </a: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Повернет систему координат блока на указанный угол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Угол указывается в градусах </a:t>
            </a:r>
            <a:r>
              <a:rPr lang="ru-RU" sz="32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deg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указывать отрицательные значения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Примеры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rotate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hlinkClick r:id="rId4"/>
              </a:rPr>
              <a:t>https://www.w3schools.com/cssref/playit.asp?filename=playcss_transform_rotate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Перемещение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transform: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translateX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(50px);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transform: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translateY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(100px);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transform: translate(50px, 100px);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Перемещение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Примеры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hlinkClick r:id="rId4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hlinkClick r:id="rId4"/>
              </a:rPr>
              <a:t>http://www.w3schools.com/cssref/playit.asp?filename=playcss_transform_translate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Normalize.css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hlinkClick r:id="rId4"/>
              </a:rPr>
              <a:t>https://necolas.github.io/normalize.css/</a:t>
            </a:r>
            <a:endParaRPr lang="ru-RU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Normalize.css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это CSS-файл, который обеспечивает для тегов лучшую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кроссбраузерность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в стилях по умолчанию.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Масштабирование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fr-FR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transform: scaleX(2);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fr-FR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transform: scaleY(3);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fr-FR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transform: scale(2, 3);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Масштабирование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Примеры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hlinkClick r:id="rId4"/>
              </a:rPr>
              <a:t>https://www.w3schools.com/cssref/playit.asp?filename=playcss_transform_scale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Наклон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fr-FR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transform: skew(20deg, 10deg);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fr-FR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transform:  skewX(20deg);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fr-FR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transform: skewY(20deg);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fr-FR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fr-FR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transform: skew(20deg); - </a:t>
            </a: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наклон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только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по Х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Наклон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Примеры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hlinkClick r:id="rId4"/>
              </a:rPr>
              <a:t>http://www.w3schools.com/cssref/playit.asp?filename=playcss_transform_skew</a:t>
            </a:r>
            <a:endParaRPr lang="ru-RU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hlinkClick r:id="rId5"/>
              </a:rPr>
              <a:t>http://www.w3schools.com/cssref/playit.asp?filename=playcss_transform_skewx</a:t>
            </a:r>
            <a:endParaRPr lang="ru-RU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hlinkClick r:id="rId6"/>
              </a:rPr>
              <a:t>http://www.w3schools.com/cssref/playit.asp?filename=playcss_transform_skewy</a:t>
            </a:r>
            <a:endParaRPr lang="ru-RU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Примеры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hlinkClick r:id="rId4"/>
              </a:rPr>
              <a:t>http://shpargalkablog.ru/2011/09/transform-css.html</a:t>
            </a:r>
            <a:endParaRPr lang="uk-UA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Несколько трансформаций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Для того, чтобы указать несколько трансформаций, их нужно перечислить, используя пробел в качестве разделителя.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fr-FR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transform: skew(20deg)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rotate(45deg)</a:t>
            </a:r>
            <a:r>
              <a:rPr lang="fr-FR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Изменить позицию осей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transform-origin: 50% 50%; </a:t>
            </a:r>
            <a:r>
              <a:rPr lang="en-US" sz="32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 </a:t>
            </a: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умолчанию</a:t>
            </a:r>
            <a:endParaRPr lang="uk-UA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Точка </a:t>
            </a: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трансформации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по </a:t>
            </a: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умолчанию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в центре блока</a:t>
            </a:r>
            <a:endParaRPr lang="fr-FR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Изменить позицию осей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использовать ключевые слова: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left, right, top, bottom и center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transform-origin: left top;</a:t>
            </a:r>
            <a:endParaRPr lang="fr-FR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Или единицы измерения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transform-origin: </a:t>
            </a:r>
            <a:r>
              <a:rPr lang="ru-RU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50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ru-RU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20px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fr-FR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3174521"/>
            <a:ext cx="8288326" cy="214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Плавные переходы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Длительность трансформации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transition-duration: 2s;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transition-duration: 2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s;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Единицы, секунды и миллисекунды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Безопасные шрифты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Arial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Arial Black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Comic Sans MS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Courier New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Georgia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Impact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Times New Roman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Trebuchet MS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Verdana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Длительность трансформации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color: red;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transition-duration: 2s;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a:hover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color: green;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Задержка трансформации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Сколько времени пройдет до начала трансформации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transition-delay: 5s;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 какие свойства влиять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transition-property: width;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Данная трансформация будет влиять только на свойство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width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transition-property: width, color;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 ширину и цвет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Формула трансформации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transition-timing-function: ease-in;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Определяет скорость и ускорение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hlinkClick r:id="rId4"/>
              </a:rPr>
              <a:t>http://htmlbook.ru/css/transition-timing-function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Свойства можно объединить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Все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свойства можно объединить</a:t>
            </a: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в одно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transition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transition: </a:t>
            </a:r>
            <a:r>
              <a:rPr lang="en-US" sz="2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transition-property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| </a:t>
            </a:r>
            <a:r>
              <a:rPr lang="en-US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transition-duration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| 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transition-timing-function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| </a:t>
            </a:r>
            <a:r>
              <a:rPr lang="en-US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transition-delay</a:t>
            </a:r>
            <a:endParaRPr lang="uk-UA" sz="2400" dirty="0" smtClean="0">
              <a:solidFill>
                <a:srgbClr val="7030A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Пример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transition: </a:t>
            </a:r>
            <a:r>
              <a:rPr lang="en-US" sz="2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top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1s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ease-out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0.5s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3347049"/>
            <a:ext cx="8288326" cy="150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Анимации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Свойство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позволяет анимировать элементы страницы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@keyframes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Анимация описывается внутри конструкции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@</a:t>
            </a:r>
            <a:r>
              <a:rPr lang="en-US" sz="28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keyframes</a:t>
            </a:r>
            <a:r>
              <a:rPr lang="en-US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jumper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100%{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bottom: 200px;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4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Чтобы использовать описанную анимацию, мы должны использовать свойства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.sun-round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  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animation-name: jumper; </a:t>
            </a:r>
            <a:r>
              <a:rPr lang="ru-RU" sz="2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Название анимации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animation-duration: 1s;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Длительность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@keyframes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Для каждой анимации нужно указывать ее имя и ключевые точки.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Ключевыми точками могут быть </a:t>
            </a:r>
            <a:r>
              <a:rPr lang="ru-RU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%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или слова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from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и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to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Безопасные шрифты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Таблица совместимости шрифтов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hlinkClick r:id="rId4"/>
              </a:rPr>
              <a:t>https://ombm.ru/blog/kontent/bezopasnyie-shriftyi.html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@keyframes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</a:t>
            </a: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keyframes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jumper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   from</a:t>
            </a:r>
            <a:r>
              <a:rPr lang="pl-PL" sz="2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bottom: 100px;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} 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bottom: 200px;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@keyframes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</a:t>
            </a: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keyframes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jumper</a:t>
            </a: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pl-PL" sz="16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0 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bottom: 100px;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}  </a:t>
            </a:r>
            <a:endParaRPr lang="pl-PL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16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 10% 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bottom: 1</a:t>
            </a: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50</a:t>
            </a: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} 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pl-PL" sz="16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100%</a:t>
            </a: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bottom: 200px;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@keyframes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начальный кадр не указывать, будут использованы стили блока</a:t>
            </a: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animation-name: jumper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animation-name: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это имя анимации, </a:t>
            </a:r>
            <a:r>
              <a:rPr lang="ru-RU" sz="28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оторое мы указываем при ее создании в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</a:t>
            </a:r>
            <a:r>
              <a:rPr lang="en-US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keyframes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animation-duration :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s;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animation-duration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8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длительности анимации. Можно указать время в секундах (s) или миллисекундах (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ms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). По умолчанию 0s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animation-iteration-count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2;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animation-iteration-count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Указываем количество повторений. Можно указать любое число.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Ключевое слово </a:t>
            </a:r>
            <a:r>
              <a:rPr lang="en-US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infinite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сделает анимацию бесконечно повторяемой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animation-iteration-count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infinite</a:t>
            </a:r>
            <a:r>
              <a:rPr lang="pl-PL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animation-timing-function: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animation-timing-</a:t>
            </a:r>
            <a:r>
              <a:rPr lang="en-US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function:linear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 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Определяет математическую формулу, по которой воспроизводить анимацию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https://developer.mozilla.org/ru/docs/Web/CSS/animation-timing-function</a:t>
            </a:r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animation-timing-function: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ease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	— скольжение (значение по умолчанию)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linear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	— ровное движение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ease-in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	— ускорение к концу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ease-out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	— ускорение в начале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ease-in-out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— более плавное скольжение, чем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ease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animation-delay: 5s;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Указывает время задержки перед началом анимации в секундах (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 или миллисекундах (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ms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</a:p>
        </p:txBody>
      </p: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animation-direction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Задает направление анимации, возможные значения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normal</a:t>
            </a:r>
            <a:r>
              <a:rPr lang="ru-RU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 	— анимация проигрывается в обычном 			направлении, с начала и до конца.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reverse</a:t>
            </a:r>
            <a:r>
              <a:rPr lang="ru-RU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 		— анимация проигрывается в обратном 			направлении, то есть с конца.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alternate</a:t>
            </a:r>
            <a:r>
              <a:rPr lang="ru-RU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	— анимация проигрывается с начала и до конца, а 		затем в обратном направлении.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alternate-reverse</a:t>
            </a:r>
            <a:r>
              <a:rPr lang="ru-RU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 	— анимация проигрывается с конца до 			начала, а затем в обратном направлении.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Форматы</a:t>
            </a:r>
            <a:r>
              <a:rPr lang="uk-UA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шрифтовых</a:t>
            </a:r>
            <a:r>
              <a:rPr lang="uk-UA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файлов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eot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IE6-IE8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.woff2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/* Super Modern Browsers */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woff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 /* Modern Browsers */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ttf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 /* Safari, Android, 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iOS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*/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svg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 /* Legacy 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iOS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*/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animation-play-state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ru-RU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paused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Возможные значения: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running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анимация проигрывается (значение по умолчанию).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paused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анимация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застывает.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Управлять можно, например, при :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hover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animation-fill-mode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forwards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свойство скажет анимации застить на последнем кадре.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 этом количество повторений не должно быть бесконечным</a:t>
            </a:r>
          </a:p>
        </p:txBody>
      </p:sp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animation-fill-mode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backwards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указана задержка анимации, то при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animation-fill-mode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backwards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Стили первого кадра будут применены сразу же</a:t>
            </a:r>
          </a:p>
        </p:txBody>
      </p:sp>
    </p:spTree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animation-fill-mode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both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398474" y="2988752"/>
            <a:ext cx="8288326" cy="329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forwards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backwards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вместе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Сразу же применятся стили первого кадра,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после завершения анимация останется на последнем кадре</a:t>
            </a:r>
          </a:p>
        </p:txBody>
      </p:sp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990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i="0" u="none" strike="noStrike" cap="none" dirty="0" smtClean="0">
                <a:solidFill>
                  <a:schemeClr val="dk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Полезные ссылки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03586"/>
            <a:ext cx="8209597" cy="351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latin typeface="Roboto" pitchFamily="2" charset="0"/>
                <a:ea typeface="Roboto" pitchFamily="2" charset="0"/>
                <a:hlinkClick r:id="rId3"/>
              </a:rPr>
              <a:t>https://fontstorage.com/blog/about-font-face-part-one/</a:t>
            </a:r>
            <a:endParaRPr lang="pl-PL" sz="14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latin typeface="Roboto" pitchFamily="2" charset="0"/>
                <a:ea typeface="Roboto" pitchFamily="2" charset="0"/>
                <a:hlinkClick r:id="rId4"/>
              </a:rPr>
              <a:t>https://fontstorage.com/blog/about-font-face-part-two/</a:t>
            </a:r>
            <a:endParaRPr lang="ru-RU" sz="14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1400" dirty="0" smtClean="0">
                <a:latin typeface="Roboto" pitchFamily="2" charset="0"/>
                <a:ea typeface="Roboto" pitchFamily="2" charset="0"/>
                <a:hlinkClick r:id="rId5"/>
              </a:rPr>
              <a:t>http://htmlbook.ru/css3-na-primerakh/radialnyi-gradient</a:t>
            </a:r>
            <a:endParaRPr lang="ru-RU" sz="14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14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14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5970588" y="3212976"/>
            <a:ext cx="29220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“Smart House”,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ул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Машиностроительная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, 41 (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м.Берестейская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«Корона» улица Срибнокильская,1</a:t>
            </a:r>
            <a:b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 Позняки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+38 (044) 599-01-79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facebook.com/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info@itea.ua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27"/>
          <p:cNvCxnSpPr/>
          <p:nvPr/>
        </p:nvCxnSpPr>
        <p:spPr>
          <a:xfrm>
            <a:off x="5940152" y="3237967"/>
            <a:ext cx="0" cy="108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27"/>
          <p:cNvSpPr txBox="1"/>
          <p:nvPr/>
        </p:nvSpPr>
        <p:spPr>
          <a:xfrm>
            <a:off x="5868150" y="1935301"/>
            <a:ext cx="28803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</a:t>
            </a:r>
            <a:b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ДАННЫЕ</a:t>
            </a:r>
            <a:endParaRPr sz="28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5436094" y="0"/>
            <a:ext cx="456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27"/>
          <p:cNvCxnSpPr/>
          <p:nvPr/>
        </p:nvCxnSpPr>
        <p:spPr>
          <a:xfrm>
            <a:off x="5940152" y="4627173"/>
            <a:ext cx="0" cy="1008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1224" y="669249"/>
            <a:ext cx="2119300" cy="6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r="6664"/>
          <a:stretch/>
        </p:blipFill>
        <p:spPr>
          <a:xfrm>
            <a:off x="188259" y="292258"/>
            <a:ext cx="4869516" cy="294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3237967"/>
            <a:ext cx="5420877" cy="36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00904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3389</TotalTime>
  <Words>2198</Words>
  <Application>Microsoft Office PowerPoint</Application>
  <PresentationFormat>Экран (4:3)</PresentationFormat>
  <Paragraphs>746</Paragraphs>
  <Slides>95</Slides>
  <Notes>95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95</vt:i4>
      </vt:variant>
    </vt:vector>
  </HeadingPairs>
  <TitlesOfParts>
    <vt:vector size="100" baseType="lpstr">
      <vt:lpstr>Arial</vt:lpstr>
      <vt:lpstr>Roboto</vt:lpstr>
      <vt:lpstr>Calibri</vt:lpstr>
      <vt:lpstr>Noto Sans Symbols</vt:lpstr>
      <vt:lpstr>Тема Office</vt:lpstr>
      <vt:lpstr>Слайд 1</vt:lpstr>
      <vt:lpstr>Слайд 2</vt:lpstr>
      <vt:lpstr>План Занятия</vt:lpstr>
      <vt:lpstr>Два и более CSS файла</vt:lpstr>
      <vt:lpstr>Два и более CSS файла</vt:lpstr>
      <vt:lpstr>Normalize.css</vt:lpstr>
      <vt:lpstr>Безопасные шрифты</vt:lpstr>
      <vt:lpstr>Безопасные шрифты</vt:lpstr>
      <vt:lpstr>Форматы шрифтовых файлов</vt:lpstr>
      <vt:lpstr>Как подключить шрифт</vt:lpstr>
      <vt:lpstr>Шрифт локально</vt:lpstr>
      <vt:lpstr>@font-face</vt:lpstr>
      <vt:lpstr>Как использовать шрифт</vt:lpstr>
      <vt:lpstr>Нет нужного формата?</vt:lpstr>
      <vt:lpstr>Свойства фонов</vt:lpstr>
      <vt:lpstr>Свойства фона</vt:lpstr>
      <vt:lpstr>Несколько фонов</vt:lpstr>
      <vt:lpstr>Размер фона</vt:lpstr>
      <vt:lpstr>background-size: contain;   </vt:lpstr>
      <vt:lpstr>background-size: cover;   </vt:lpstr>
      <vt:lpstr>Градиенты</vt:lpstr>
      <vt:lpstr>background-image:</vt:lpstr>
      <vt:lpstr>Направление градиента</vt:lpstr>
      <vt:lpstr>Градиент по диагонали</vt:lpstr>
      <vt:lpstr>Направление в градусах</vt:lpstr>
      <vt:lpstr>Распределение цвета</vt:lpstr>
      <vt:lpstr>Радиальный градиент</vt:lpstr>
      <vt:lpstr>Генератор градиентов</vt:lpstr>
      <vt:lpstr>Скругление углов</vt:lpstr>
      <vt:lpstr>border-radius</vt:lpstr>
      <vt:lpstr>border-radius</vt:lpstr>
      <vt:lpstr>border-radius</vt:lpstr>
      <vt:lpstr>border-radius</vt:lpstr>
      <vt:lpstr>Радиус по x и y</vt:lpstr>
      <vt:lpstr>Радиус по x и y</vt:lpstr>
      <vt:lpstr>Тень для текста</vt:lpstr>
      <vt:lpstr>text-shadow</vt:lpstr>
      <vt:lpstr>text-shadow</vt:lpstr>
      <vt:lpstr>text-shadow</vt:lpstr>
      <vt:lpstr>text-shadow</vt:lpstr>
      <vt:lpstr>text-shadow</vt:lpstr>
      <vt:lpstr>text-shadow</vt:lpstr>
      <vt:lpstr>Тень для блока</vt:lpstr>
      <vt:lpstr>box-shadow</vt:lpstr>
      <vt:lpstr>box-shadow</vt:lpstr>
      <vt:lpstr>box-shadow</vt:lpstr>
      <vt:lpstr>box-shadow</vt:lpstr>
      <vt:lpstr>box-shadow</vt:lpstr>
      <vt:lpstr>box-shadow</vt:lpstr>
      <vt:lpstr>box-shadow</vt:lpstr>
      <vt:lpstr>box-shadow</vt:lpstr>
      <vt:lpstr>Несколько теней</vt:lpstr>
      <vt:lpstr>Рамки при помощи теней</vt:lpstr>
      <vt:lpstr>Тени не занимают место</vt:lpstr>
      <vt:lpstr>2D трансформации</vt:lpstr>
      <vt:lpstr>Поворот</vt:lpstr>
      <vt:lpstr>Примеры rotate</vt:lpstr>
      <vt:lpstr>Перемещение</vt:lpstr>
      <vt:lpstr>Перемещение</vt:lpstr>
      <vt:lpstr>Масштабирование</vt:lpstr>
      <vt:lpstr>Масштабирование</vt:lpstr>
      <vt:lpstr>Наклон</vt:lpstr>
      <vt:lpstr>Наклон</vt:lpstr>
      <vt:lpstr>Примеры</vt:lpstr>
      <vt:lpstr>Несколько трансформаций</vt:lpstr>
      <vt:lpstr>Изменить позицию осей</vt:lpstr>
      <vt:lpstr>Изменить позицию осей</vt:lpstr>
      <vt:lpstr>Плавные переходы</vt:lpstr>
      <vt:lpstr>Длительность трансформации</vt:lpstr>
      <vt:lpstr>Длительность трансформации</vt:lpstr>
      <vt:lpstr>Задержка трансформации</vt:lpstr>
      <vt:lpstr>На какие свойства влиять</vt:lpstr>
      <vt:lpstr>Формула трансформации</vt:lpstr>
      <vt:lpstr>Свойства можно объединить</vt:lpstr>
      <vt:lpstr>Анимации</vt:lpstr>
      <vt:lpstr>animation</vt:lpstr>
      <vt:lpstr>@keyframes</vt:lpstr>
      <vt:lpstr>animation </vt:lpstr>
      <vt:lpstr>@keyframes</vt:lpstr>
      <vt:lpstr>@keyframes</vt:lpstr>
      <vt:lpstr>@keyframes</vt:lpstr>
      <vt:lpstr>@keyframes</vt:lpstr>
      <vt:lpstr>animation-name: jumper</vt:lpstr>
      <vt:lpstr>animation-duration : 1s;</vt:lpstr>
      <vt:lpstr>animation-iteration-count: 2;</vt:lpstr>
      <vt:lpstr>animation-timing-function:</vt:lpstr>
      <vt:lpstr>animation-timing-function:</vt:lpstr>
      <vt:lpstr>animation-delay: 5s;</vt:lpstr>
      <vt:lpstr>animation-direction</vt:lpstr>
      <vt:lpstr>animation-play-state: paused </vt:lpstr>
      <vt:lpstr>animation-fill-mode: forwards</vt:lpstr>
      <vt:lpstr>animation-fill-mode: backwards</vt:lpstr>
      <vt:lpstr>animation-fill-mode: both</vt:lpstr>
      <vt:lpstr>Полезные ссылки</vt:lpstr>
      <vt:lpstr>Слайд 95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</dc:creator>
  <cp:lastModifiedBy>Art_Line</cp:lastModifiedBy>
  <cp:revision>314</cp:revision>
  <dcterms:modified xsi:type="dcterms:W3CDTF">2020-10-12T18:48:26Z</dcterms:modified>
</cp:coreProperties>
</file>